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756" r:id="rId3"/>
    <p:sldMasterId id="2147483792" r:id="rId4"/>
    <p:sldMasterId id="2147483828" r:id="rId5"/>
    <p:sldMasterId id="2147483852" r:id="rId6"/>
    <p:sldMasterId id="2147483864" r:id="rId7"/>
    <p:sldMasterId id="2147483912" r:id="rId8"/>
    <p:sldMasterId id="2147483924" r:id="rId9"/>
    <p:sldMasterId id="2147483936" r:id="rId10"/>
    <p:sldMasterId id="2147483948" r:id="rId11"/>
    <p:sldMasterId id="2147483960" r:id="rId12"/>
    <p:sldMasterId id="2147483972" r:id="rId13"/>
    <p:sldMasterId id="2147483984" r:id="rId14"/>
  </p:sldMasterIdLst>
  <p:notesMasterIdLst>
    <p:notesMasterId r:id="rId63"/>
  </p:notesMasterIdLst>
  <p:sldIdLst>
    <p:sldId id="582" r:id="rId15"/>
    <p:sldId id="262" r:id="rId16"/>
    <p:sldId id="556" r:id="rId17"/>
    <p:sldId id="549" r:id="rId18"/>
    <p:sldId id="553" r:id="rId19"/>
    <p:sldId id="554" r:id="rId20"/>
    <p:sldId id="555" r:id="rId21"/>
    <p:sldId id="561" r:id="rId22"/>
    <p:sldId id="568" r:id="rId23"/>
    <p:sldId id="569" r:id="rId24"/>
    <p:sldId id="563" r:id="rId25"/>
    <p:sldId id="562" r:id="rId26"/>
    <p:sldId id="564" r:id="rId27"/>
    <p:sldId id="374" r:id="rId28"/>
    <p:sldId id="534" r:id="rId29"/>
    <p:sldId id="532" r:id="rId30"/>
    <p:sldId id="536" r:id="rId31"/>
    <p:sldId id="557" r:id="rId32"/>
    <p:sldId id="575" r:id="rId33"/>
    <p:sldId id="573" r:id="rId34"/>
    <p:sldId id="574" r:id="rId35"/>
    <p:sldId id="558" r:id="rId36"/>
    <p:sldId id="505" r:id="rId37"/>
    <p:sldId id="581" r:id="rId38"/>
    <p:sldId id="511" r:id="rId39"/>
    <p:sldId id="579" r:id="rId40"/>
    <p:sldId id="518" r:id="rId41"/>
    <p:sldId id="583" r:id="rId42"/>
    <p:sldId id="471" r:id="rId43"/>
    <p:sldId id="527" r:id="rId44"/>
    <p:sldId id="526" r:id="rId45"/>
    <p:sldId id="530" r:id="rId46"/>
    <p:sldId id="531" r:id="rId47"/>
    <p:sldId id="519" r:id="rId48"/>
    <p:sldId id="513" r:id="rId49"/>
    <p:sldId id="539" r:id="rId50"/>
    <p:sldId id="429" r:id="rId51"/>
    <p:sldId id="577" r:id="rId52"/>
    <p:sldId id="481" r:id="rId53"/>
    <p:sldId id="523" r:id="rId54"/>
    <p:sldId id="586" r:id="rId55"/>
    <p:sldId id="587" r:id="rId56"/>
    <p:sldId id="559" r:id="rId57"/>
    <p:sldId id="547" r:id="rId58"/>
    <p:sldId id="465" r:id="rId59"/>
    <p:sldId id="538" r:id="rId60"/>
    <p:sldId id="516" r:id="rId61"/>
    <p:sldId id="49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 autoAdjust="0"/>
    <p:restoredTop sz="88620" autoAdjust="0"/>
  </p:normalViewPr>
  <p:slideViewPr>
    <p:cSldViewPr snapToGrid="0" snapToObjects="1">
      <p:cViewPr varScale="1">
        <p:scale>
          <a:sx n="84" d="100"/>
          <a:sy n="84" d="100"/>
        </p:scale>
        <p:origin x="2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en-US" dirty="0"/>
              <a:t>Rheumatologists</a:t>
            </a:r>
            <a:r>
              <a:rPr lang="en-US" baseline="0" dirty="0"/>
              <a:t> as a Percentage of US Doctors, 2015-16</a:t>
            </a:r>
            <a:endParaRPr lang="en-US" dirty="0"/>
          </a:p>
        </c:rich>
      </c:tx>
      <c:layout>
        <c:manualLayout>
          <c:xMode val="edge"/>
          <c:yMode val="edge"/>
          <c:x val="0.1470061048175909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0-D6E0-4819-BDD0-8D81C2403BF2}"/>
              </c:ext>
            </c:extLst>
          </c:dPt>
          <c:cat>
            <c:strRef>
              <c:f>Sheet1!$A$2:$A$5</c:f>
              <c:strCache>
                <c:ptCount val="2"/>
                <c:pt idx="0">
                  <c:v>Rheumatologists</c:v>
                </c:pt>
                <c:pt idx="1">
                  <c:v>All Other Doctors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6000</c:v>
                </c:pt>
                <c:pt idx="1">
                  <c:v>944000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0-4819-BDD0-8D81C2403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9606801350824599"/>
          <c:y val="0.36090094936477002"/>
          <c:w val="0.23663673393648199"/>
          <c:h val="0.158146943790614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86B1-F732-4528-A970-4147912670D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BBE7-8F23-428E-B372-24C01DC6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those of you who heard me speak last year, I’m going to </a:t>
            </a:r>
            <a:r>
              <a:rPr lang="en-US" b="1" baseline="0" dirty="0"/>
              <a:t>start differently </a:t>
            </a:r>
            <a:r>
              <a:rPr lang="en-US" baseline="0" dirty="0"/>
              <a:t>this year by giving you an </a:t>
            </a:r>
            <a:r>
              <a:rPr lang="en-US" b="1" baseline="0" dirty="0"/>
              <a:t>overview of ACR’s advocacy strategy </a:t>
            </a:r>
          </a:p>
          <a:p>
            <a:r>
              <a:rPr lang="en-US" b="1" baseline="0" dirty="0"/>
              <a:t>Then </a:t>
            </a:r>
            <a:r>
              <a:rPr lang="en-US" baseline="0" dirty="0"/>
              <a:t>give you a similar update – some advocacy victories from last year, some new issues, some issues we still haven’t solved yet – and invite you to get involved – during the lecture, on your phone or laptop.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</a:t>
            </a:r>
            <a:r>
              <a:rPr lang="en-US" baseline="0" dirty="0"/>
              <a:t> of h</a:t>
            </a:r>
            <a:r>
              <a:rPr lang="en-US" dirty="0"/>
              <a:t>ard-working</a:t>
            </a:r>
            <a:r>
              <a:rPr lang="en-US" baseline="0" dirty="0"/>
              <a:t>: these volunteers include members from across the country and all types of ACR members</a:t>
            </a:r>
          </a:p>
          <a:p>
            <a:r>
              <a:rPr lang="en-US" baseline="0" dirty="0"/>
              <a:t>I encourage you to apply for a volunteer position – a 3-year term (1-year for fellows)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34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Generally,</a:t>
            </a:r>
            <a:r>
              <a:rPr lang="en-US" baseline="0" dirty="0"/>
              <a:t> rheumatology advocacy addresses 3 main issues. Access to care &amp; treatments, and strengthening our research, training and workforce.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85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Rheumatologists have a large number of issues</a:t>
            </a:r>
            <a:r>
              <a:rPr lang="en-US" baseline="0" dirty="0"/>
              <a:t> affecting us and our patients. I’ll do a deep dive on a few examples of what ACR is doing right now on a few of these.</a:t>
            </a:r>
          </a:p>
          <a:p>
            <a:r>
              <a:rPr lang="en-US" b="1" dirty="0"/>
              <a:t>But first: as a small fish in a big pond of US health care, and a large list of critical issues:</a:t>
            </a:r>
          </a:p>
          <a:p>
            <a:r>
              <a:rPr lang="en-US" b="1" dirty="0"/>
              <a:t>How we</a:t>
            </a:r>
            <a:r>
              <a:rPr lang="en-US" b="1" baseline="0" dirty="0"/>
              <a:t> leverage our voice?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0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</a:t>
            </a:r>
            <a:r>
              <a:rPr lang="en-US" baseline="0" dirty="0"/>
              <a:t> leverage our voice – given m</a:t>
            </a:r>
            <a:r>
              <a:rPr lang="en-US" dirty="0"/>
              <a:t>any</a:t>
            </a:r>
            <a:r>
              <a:rPr lang="en-US" baseline="0" dirty="0"/>
              <a:t> issues, small society/resources. INCLUDE A101 in fly in –educating next generation of rheumatologists to advocate for our profession. </a:t>
            </a:r>
          </a:p>
          <a:p>
            <a:r>
              <a:rPr lang="en-US" baseline="0" dirty="0"/>
              <a:t>Also, our strategy is issue-based, so we support issues or parts of legislation, and stick to what matters to rheumatologists, to avoid burning bridges politically.</a:t>
            </a:r>
          </a:p>
          <a:p>
            <a:r>
              <a:rPr lang="en-US" baseline="0" dirty="0"/>
              <a:t>There are many ways, large and small, to get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0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landscape</a:t>
            </a:r>
            <a:r>
              <a:rPr lang="en-US" baseline="0" dirty="0"/>
              <a:t> in Washington DC right now (Feb 2019) is dominated by these 3 items: </a:t>
            </a:r>
          </a:p>
          <a:p>
            <a:pPr marL="228600" indent="-228600">
              <a:buAutoNum type="arabicPeriod"/>
            </a:pPr>
            <a:r>
              <a:rPr lang="en-US" baseline="0" dirty="0"/>
              <a:t>House changed hands to Dem control and thus oversight of the Administration and possibly more interest in entitlements</a:t>
            </a:r>
          </a:p>
          <a:p>
            <a:pPr marL="228600" indent="-228600">
              <a:buAutoNum type="arabicPeriod"/>
            </a:pPr>
            <a:r>
              <a:rPr lang="en-US" baseline="0" dirty="0"/>
              <a:t>Special Counsel Robert Mueller’s investigation and indictments of administration officials</a:t>
            </a:r>
          </a:p>
          <a:p>
            <a:pPr marL="228600" indent="-228600">
              <a:buAutoNum type="arabicPeriod"/>
            </a:pPr>
            <a:r>
              <a:rPr lang="en-US" baseline="0" dirty="0"/>
              <a:t>$20 Trillion debt estimated to grow by $1T per year!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events like the shutdown and the possibility of presidential </a:t>
            </a:r>
            <a:r>
              <a:rPr lang="en-US" baseline="0" dirty="0"/>
              <a:t>impeachment </a:t>
            </a:r>
            <a:r>
              <a:rPr lang="en-US" dirty="0"/>
              <a:t>have increased the sense of partisanship in Washington.</a:t>
            </a:r>
          </a:p>
          <a:p>
            <a:r>
              <a:rPr lang="en-US" dirty="0"/>
              <a:t>The newly</a:t>
            </a:r>
            <a:r>
              <a:rPr lang="en-US" baseline="0" dirty="0"/>
              <a:t> Democratically-controlled </a:t>
            </a:r>
            <a:r>
              <a:rPr lang="en-US" dirty="0"/>
              <a:t>House has</a:t>
            </a:r>
            <a:r>
              <a:rPr lang="en-US" baseline="0" dirty="0"/>
              <a:t> chosen its new committee leaders, and this includes Rep Anna Eshoo as chair of the Energy and Commerce Health Subcommittee who knows ACR issues well as a former chair of the Congressional Arthritis Caucus.</a:t>
            </a:r>
          </a:p>
          <a:p>
            <a:r>
              <a:rPr lang="en-US" baseline="0" dirty="0"/>
              <a:t>Each spring is budget season in which Congress debates appropriations. ACR is currently asking for money to be earmarked for an arthritis research program at the Pentagon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partisanship. Will</a:t>
            </a:r>
            <a:r>
              <a:rPr lang="en-US" baseline="0" dirty="0"/>
              <a:t> anything get accomplished with all the partisanship around indictments, the border wall, and the upcoming 2020 elections?</a:t>
            </a:r>
          </a:p>
          <a:p>
            <a:r>
              <a:rPr lang="en-US" dirty="0"/>
              <a:t>Drug pricing is on the agenda for both Congress</a:t>
            </a:r>
            <a:r>
              <a:rPr lang="en-US" baseline="0" dirty="0"/>
              <a:t> and the White House, and </a:t>
            </a:r>
            <a:r>
              <a:rPr lang="en-US" b="1" baseline="0" dirty="0"/>
              <a:t>both seem to agree on 2 initiatives: capping Medicare beneficiaries OOP costs, and ending manufacturers’ use of “pay for delay” to prevent use of lower cost generics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of you who attended</a:t>
            </a:r>
            <a:r>
              <a:rPr lang="en-US" baseline="0" dirty="0"/>
              <a:t> last year’s meeting, there’s good news on some of the initiatives.</a:t>
            </a:r>
          </a:p>
          <a:p>
            <a:r>
              <a:rPr lang="en-US" baseline="0" dirty="0"/>
              <a:t>Last year I told you about how ACR was pushing to eliminate PBM “gag clauses”, and establish an option for Electronic prior </a:t>
            </a:r>
            <a:r>
              <a:rPr lang="en-US" baseline="0" dirty="0" err="1"/>
              <a:t>auth</a:t>
            </a:r>
            <a:r>
              <a:rPr lang="en-US" baseline="0" dirty="0"/>
              <a:t> in Medicare prescriptions, and extend DACA protections because of the many child immigrants going into medical training. We won all these battles and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 has met with Sec </a:t>
            </a:r>
            <a:r>
              <a:rPr lang="en-US" dirty="0" err="1"/>
              <a:t>Azar</a:t>
            </a:r>
            <a:r>
              <a:rPr lang="en-US" dirty="0"/>
              <a:t> and his top lieutenants</a:t>
            </a:r>
            <a:r>
              <a:rPr lang="en-US" baseline="0" dirty="0"/>
              <a:t> </a:t>
            </a:r>
            <a:r>
              <a:rPr lang="en-US" dirty="0"/>
              <a:t>regarding Step Therapy and the Intl Drug Pricing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do if you hear about an</a:t>
            </a:r>
            <a:r>
              <a:rPr lang="en-US" baseline="0" dirty="0"/>
              <a:t> issue in the paper, or on Twitter, or when your prescription gets blocked by insurance?</a:t>
            </a:r>
          </a:p>
          <a:p>
            <a:r>
              <a:rPr lang="en-US" baseline="0" dirty="0"/>
              <a:t>Go to the ACR legislative action center and quickly email your members of Congress – I invite you to do this during this lecture!</a:t>
            </a:r>
            <a:endParaRPr lang="en-US" dirty="0"/>
          </a:p>
          <a:p>
            <a:r>
              <a:rPr lang="en-US" dirty="0"/>
              <a:t>Current letters at the website:</a:t>
            </a:r>
            <a:r>
              <a:rPr lang="en-US" baseline="0" dirty="0"/>
              <a:t> </a:t>
            </a:r>
            <a:r>
              <a:rPr lang="en-US" b="1" baseline="0" dirty="0"/>
              <a:t>DOD research “ask”</a:t>
            </a:r>
            <a:r>
              <a:rPr lang="en-US" baseline="0" dirty="0"/>
              <a:t>, </a:t>
            </a:r>
            <a:r>
              <a:rPr lang="en-US" b="1" baseline="0" dirty="0"/>
              <a:t>Osteoporosis screening (check for updates) </a:t>
            </a:r>
            <a:r>
              <a:rPr lang="en-US" baseline="0" dirty="0"/>
              <a:t>and a blank template for you to write about your issue/concern</a:t>
            </a:r>
          </a:p>
          <a:p>
            <a:r>
              <a:rPr lang="en-US" baseline="0" dirty="0"/>
              <a:t>When you see this picture of the constitution in this slide deck, think about the first amendment right to petition government for a redress of grievances, and email Congress!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8CB5-709D-5944-B9E4-A72DF507F80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571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377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the basics</a:t>
            </a:r>
          </a:p>
          <a:p>
            <a:r>
              <a:rPr lang="en-US" dirty="0"/>
              <a:t>US</a:t>
            </a:r>
            <a:r>
              <a:rPr lang="en-US" baseline="0" dirty="0"/>
              <a:t> federal government includes 3 branches. Two of them: Legislative branch (left) and Executive branch (right</a:t>
            </a:r>
            <a:r>
              <a:rPr lang="en-US" b="1" baseline="0" dirty="0"/>
              <a:t>) are open to public input.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50" i="1" dirty="0">
                <a:latin typeface="Arial" panose="020B0604020202020204" pitchFamily="34" charset="0"/>
                <a:cs typeface="Arial" panose="020B0604020202020204" pitchFamily="34" charset="0"/>
              </a:rPr>
              <a:t>(email</a:t>
            </a:r>
            <a:r>
              <a:rPr lang="en-US" sz="2450" i="1" baseline="0" dirty="0">
                <a:latin typeface="Arial" panose="020B0604020202020204" pitchFamily="34" charset="0"/>
                <a:cs typeface="Arial" panose="020B0604020202020204" pitchFamily="34" charset="0"/>
              </a:rPr>
              <a:t> alert coming soon as of Feb 2019)</a:t>
            </a:r>
            <a:endParaRPr lang="en-US" sz="24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8CB5-709D-5944-B9E4-A72DF507F80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571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To review the</a:t>
            </a:r>
            <a:r>
              <a:rPr lang="en-US" baseline="0" dirty="0">
                <a:solidFill>
                  <a:prstClr val="black"/>
                </a:solidFill>
                <a:latin typeface="Arial"/>
                <a:cs typeface="Arial"/>
              </a:rPr>
              <a:t> issue I spoke to you about last year, the issue is rebates and </a:t>
            </a:r>
            <a:r>
              <a:rPr lang="is-IS" baseline="0" dirty="0">
                <a:solidFill>
                  <a:prstClr val="black"/>
                </a:solidFill>
                <a:latin typeface="Arial"/>
                <a:cs typeface="Arial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ACR co-convened ATAP with CSRO &amp; others to shed light on the issues of PBMs.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8CB5-709D-5944-B9E4-A72DF507F80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571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254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MACRA</a:t>
            </a:r>
            <a:r>
              <a:rPr lang="en-US" baseline="0" dirty="0"/>
              <a:t> is Medicare’s way of modifying the fee for service system since 2017, by changing FFS to “MIPS” which adjusts reimbursement based on a score for each physician or practice that is based on quality, resource use (now called Cost), Clinical Practice Improvement, and ACI (now called Promoting Interoperability).</a:t>
            </a:r>
          </a:p>
          <a:p>
            <a:r>
              <a:rPr lang="en-US" baseline="0" dirty="0"/>
              <a:t>To avoid potentially negative adjustments, physicians can join an APM.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254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Compared to MIPS, with adjustments based on performance of +/-4% in 2019 based on 2017 performance, APM</a:t>
            </a:r>
            <a:r>
              <a:rPr lang="en-US" baseline="0" dirty="0"/>
              <a:t> track offers 5% bonus 2019-2024</a:t>
            </a:r>
          </a:p>
          <a:p>
            <a:r>
              <a:rPr lang="en-US" b="1" baseline="0" dirty="0"/>
              <a:t>Consider what a 9% cut means to a hypothetical entity with 70% overhead, in which a doctor takes home 30% of reimbursement. Say, 30 cents on the dollar. Reducing the total reimbursement 9%, or 9 cents, brings hypothetical reimbursement to 91 cents, and with overhead stable at 70 cents, doctor takes home only 21 cents compared to 30 cents = 30% cut.</a:t>
            </a:r>
            <a:endParaRPr lang="en-US" b="1" dirty="0"/>
          </a:p>
          <a:p>
            <a:r>
              <a:rPr lang="en-US" dirty="0"/>
              <a:t>Then,</a:t>
            </a:r>
            <a:r>
              <a:rPr lang="en-US" baseline="0" dirty="0"/>
              <a:t> </a:t>
            </a:r>
            <a:r>
              <a:rPr lang="en-US" dirty="0"/>
              <a:t>there will be a difference in yearly fee schedule</a:t>
            </a:r>
            <a:r>
              <a:rPr lang="en-US" baseline="0" dirty="0"/>
              <a:t> updates for the 2 tracks starting in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Quality is 45%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Cost and Improvement Activities each 15%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PI 25%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those in </a:t>
            </a:r>
            <a:r>
              <a:rPr lang="en-US" dirty="0"/>
              <a:t>MIPS: </a:t>
            </a:r>
            <a:r>
              <a:rPr lang="en-US" baseline="0" dirty="0"/>
              <a:t>Points from </a:t>
            </a:r>
            <a:r>
              <a:rPr lang="en-US" dirty="0"/>
              <a:t>4 categories</a:t>
            </a:r>
            <a:r>
              <a:rPr lang="en-US" baseline="0" dirty="0"/>
              <a:t> add to</a:t>
            </a:r>
            <a:r>
              <a:rPr lang="en-US" dirty="0"/>
              <a:t> one composite score. You</a:t>
            </a:r>
            <a:r>
              <a:rPr lang="en-US" baseline="0" dirty="0"/>
              <a:t> avoid cuts with a score at or above the performance threshold (3 points in 2017, 15 in 2018, 30 in 2019), and get extra bonus above an exceptional performance threshold.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254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MIPS adjustment of 5% could garner a reward or penalty of $16,000 in 2020 based on 2018 performance. 2019 adjustments are higher with up to + or – 7%.</a:t>
            </a:r>
          </a:p>
          <a:p>
            <a:r>
              <a:rPr lang="en-US" baseline="0" dirty="0"/>
              <a:t>All who submitted through RISE in the first year earned exceptional threshold bonus with access to additional reward money.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6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43 states have PBM legislation on the books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 have banned the “gag clause”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 have limited “claw-backs”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Deleted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HB 17-Repeal certificate of need for health care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Congress</a:t>
            </a:r>
            <a:r>
              <a:rPr lang="en-US" baseline="0" dirty="0"/>
              <a:t> holds the power of the purse and appropriates money to health agencies. </a:t>
            </a:r>
            <a:br>
              <a:rPr lang="en-US" baseline="0" dirty="0"/>
            </a:br>
            <a:r>
              <a:rPr lang="en-US" baseline="0" dirty="0"/>
              <a:t>It also writes laws which the President can sign or </a:t>
            </a:r>
            <a:r>
              <a:rPr lang="en-US" b="1" baseline="0" dirty="0"/>
              <a:t>veto</a:t>
            </a:r>
            <a:r>
              <a:rPr lang="en-US" baseline="0" dirty="0"/>
              <a:t>. System of checks and balances.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99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</a:t>
            </a:r>
            <a:r>
              <a:rPr lang="en-US" baseline="0" dirty="0" err="1"/>
              <a:t>pics</a:t>
            </a:r>
            <a:r>
              <a:rPr lang="en-US" baseline="0" dirty="0"/>
              <a:t> of people having a great time advocating for our profession and our patients on Capitol Hill.</a:t>
            </a:r>
          </a:p>
          <a:p>
            <a:r>
              <a:rPr lang="en-US" baseline="0" dirty="0"/>
              <a:t>Middle: Dr. Sarah </a:t>
            </a:r>
            <a:r>
              <a:rPr lang="en-US" baseline="0" dirty="0" err="1"/>
              <a:t>Doaty</a:t>
            </a:r>
            <a:r>
              <a:rPr lang="en-US" baseline="0" dirty="0"/>
              <a:t> and Dr. </a:t>
            </a:r>
            <a:r>
              <a:rPr lang="en-US" baseline="0" dirty="0" err="1"/>
              <a:t>Sharad</a:t>
            </a:r>
            <a:r>
              <a:rPr lang="en-US" baseline="0" dirty="0"/>
              <a:t> </a:t>
            </a:r>
            <a:r>
              <a:rPr lang="en-US" baseline="0" dirty="0" err="1"/>
              <a:t>Lakhanpal</a:t>
            </a:r>
            <a:r>
              <a:rPr lang="en-US" baseline="0" dirty="0"/>
              <a:t> give 2017 award for leadership in public service to </a:t>
            </a:r>
            <a:r>
              <a:rPr lang="en-US" baseline="0" dirty="0" err="1"/>
              <a:t>Sen</a:t>
            </a:r>
            <a:r>
              <a:rPr lang="en-US" baseline="0" dirty="0"/>
              <a:t> Lisa Murkowski (AK)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8CB5-709D-5944-B9E4-A72DF507F80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15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encourage you to participate in the PAC.</a:t>
            </a:r>
          </a:p>
          <a:p>
            <a:r>
              <a:rPr lang="en-US" dirty="0"/>
              <a:t>ACR’s strategic plan includes a goal</a:t>
            </a:r>
            <a:r>
              <a:rPr lang="en-US" baseline="0" dirty="0"/>
              <a:t> of 10% of ACR members investing in the PAC. Only 3 to 4% have contributed in recent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executive</a:t>
            </a:r>
            <a:r>
              <a:rPr lang="en-US" baseline="0" dirty="0"/>
              <a:t> branch enforces the laws by staffing agencies of bureaucrats that write regulations, and </a:t>
            </a:r>
            <a:r>
              <a:rPr lang="en-US" b="1" baseline="0" dirty="0"/>
              <a:t>spends the money Congress appropriates.’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 of Money.</a:t>
            </a:r>
            <a:r>
              <a:rPr lang="en-US" baseline="0" dirty="0"/>
              <a:t> </a:t>
            </a:r>
            <a:r>
              <a:rPr lang="en-US" dirty="0"/>
              <a:t>This is the 2016 US federal budget of $3.9 Trillion.</a:t>
            </a:r>
          </a:p>
          <a:p>
            <a:r>
              <a:rPr lang="en-US" dirty="0"/>
              <a:t>Orange</a:t>
            </a:r>
            <a:r>
              <a:rPr lang="en-US" baseline="0" dirty="0"/>
              <a:t> call-out wedge is Medicare, representing $588 billion or 15% of the budget and Medicaid below it another 10%. </a:t>
            </a:r>
          </a:p>
          <a:p>
            <a:r>
              <a:rPr lang="en-US" baseline="0" dirty="0"/>
              <a:t>These programs together total 25% of the US federal </a:t>
            </a:r>
            <a:r>
              <a:rPr lang="en-US" baseline="0" dirty="0" err="1"/>
              <a:t>govt</a:t>
            </a:r>
            <a:r>
              <a:rPr lang="en-US" baseline="0" dirty="0"/>
              <a:t> spending. They are a similar percentage of health spending overall together with commercial insurance.</a:t>
            </a:r>
          </a:p>
          <a:p>
            <a:r>
              <a:rPr lang="en-US" baseline="0" dirty="0"/>
              <a:t>Needless to say, there </a:t>
            </a:r>
            <a:r>
              <a:rPr lang="en-US" b="1" baseline="0" dirty="0"/>
              <a:t>are a lot of individuals and organizations telling the gov’t about what to do with that large slice of the pie.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Meanwhile, rheumatologists represent a small sliver of US doctors. We are approximately 6000 (0.6%) of about 1 million physicians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little fish in a big pond,</a:t>
            </a:r>
            <a:r>
              <a:rPr lang="en-US" baseline="0" dirty="0"/>
              <a:t> we dream big.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of the ACR staff work tirelessly on</a:t>
            </a:r>
            <a:r>
              <a:rPr lang="en-US" baseline="0" dirty="0"/>
              <a:t> your behalf to support rheumatologists and rheumatology professionals advocating across all the issues our profession faces. You can connect by email </a:t>
            </a:r>
            <a:r>
              <a:rPr lang="en-US" baseline="0" dirty="0" err="1"/>
              <a:t>advocacy@rheumatology.org</a:t>
            </a:r>
            <a:endParaRPr lang="en-US" baseline="0" dirty="0"/>
          </a:p>
          <a:p>
            <a:r>
              <a:rPr lang="en-US" baseline="0" dirty="0"/>
              <a:t>Highlight Joseph Cantrell, </a:t>
            </a:r>
            <a:r>
              <a:rPr lang="en-US" baseline="0" dirty="0" err="1"/>
              <a:t>Antanya</a:t>
            </a:r>
            <a:r>
              <a:rPr lang="en-US" baseline="0" dirty="0"/>
              <a:t> Chung, Meredith </a:t>
            </a:r>
            <a:r>
              <a:rPr lang="en-US" baseline="0" dirty="0" err="1"/>
              <a:t>Strozier</a:t>
            </a:r>
            <a:r>
              <a:rPr lang="en-US" baseline="0" dirty="0"/>
              <a:t>, </a:t>
            </a:r>
            <a:r>
              <a:rPr lang="en-US" baseline="0" dirty="0" err="1"/>
              <a:t>Janell</a:t>
            </a:r>
            <a:r>
              <a:rPr lang="en-US" baseline="0" dirty="0"/>
              <a:t> Martin.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BBE7-8F23-428E-B372-24C01DC6B1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0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1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788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714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158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865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2887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4601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4620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12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3943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8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8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578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080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6746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9755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9086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9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9025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811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9924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21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040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5147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589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2786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580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3660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0847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0244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7099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9134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15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25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7193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835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1649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621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7709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5506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375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606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445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56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586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4884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7063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324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9842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5086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3430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9095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2627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0278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01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845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362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7778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8200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6614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08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5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5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8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2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690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200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529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642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58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81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66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8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42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341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777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027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308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4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464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023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757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21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6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57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023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808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57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367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619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792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19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232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14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41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918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56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449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8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196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822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207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905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3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47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26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691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644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148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22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541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297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186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49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987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6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5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24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594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411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16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7956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863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875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299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788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71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1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158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86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288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460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4620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1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3943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881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578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5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714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1587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865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2887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460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462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12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394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8811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9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0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9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32C4-726B-CD4A-B74B-81E8C2E823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BA73-4F60-C549-BBB5-BA3249F4D4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27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39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33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5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4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1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9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DEC-91A9-A244-9E91-DD676AFA16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0CA0-0CD6-BC4B-BB11-678F33EBA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9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dvocacy@rheumatology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dvocacy@rheumatology.org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advocacy@rheumatology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958" y="407084"/>
            <a:ext cx="78280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venir Next Condensed Medium"/>
                <a:cs typeface="Avenir Next Condensed Medium"/>
              </a:rPr>
              <a:t>Washington Update: What’s the ACR Doing  for Me?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832" y="2804916"/>
            <a:ext cx="8341667" cy="198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Annual Meeting, Alaska Rheumatology Alliance </a:t>
            </a:r>
            <a:endParaRPr lang="en-US" sz="2800" b="1" dirty="0">
              <a:solidFill>
                <a:prstClr val="white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b="1" dirty="0">
              <a:solidFill>
                <a:prstClr val="white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b="1" dirty="0">
              <a:solidFill>
                <a:prstClr val="white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Angus Worthing MD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Chair, ACR Government Affairs Committee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Alyeska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Resort, Girdwood Alaska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March 23, 2019</a:t>
            </a:r>
          </a:p>
        </p:txBody>
      </p:sp>
    </p:spTree>
    <p:extLst>
      <p:ext uri="{BB962C8B-B14F-4D97-AF65-F5344CB8AC3E}">
        <p14:creationId xmlns:p14="http://schemas.microsoft.com/office/powerpoint/2010/main" val="224537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405" y="1693556"/>
            <a:ext cx="7144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merican Typewriter"/>
                <a:cs typeface="American Typewriter"/>
              </a:rPr>
              <a:t>“Never doubt that a small group of thoughtful, committed citizens can change the world; indeed, it's the only thing that ever has.” </a:t>
            </a: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pPr algn="r"/>
            <a:r>
              <a:rPr lang="en-US" sz="2400" dirty="0">
                <a:latin typeface="American Typewriter"/>
                <a:cs typeface="American Typewriter"/>
              </a:rPr>
              <a:t>Margaret Mead</a:t>
            </a:r>
          </a:p>
        </p:txBody>
      </p:sp>
    </p:spTree>
    <p:extLst>
      <p:ext uri="{BB962C8B-B14F-4D97-AF65-F5344CB8AC3E}">
        <p14:creationId xmlns:p14="http://schemas.microsoft.com/office/powerpoint/2010/main" val="57023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60" y="1265919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Your ACR Practice and Advocacy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720" y="1953935"/>
            <a:ext cx="8122924" cy="491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Rachel Myslinski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MBA – VP, Practice, Advocacy &amp; Quality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Adam Cooper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MS – Sr. Director, Government Affairs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Kayla </a:t>
            </a:r>
            <a:r>
              <a:rPr lang="en-US" sz="2000" b="1" dirty="0" err="1">
                <a:solidFill>
                  <a:prstClr val="black"/>
                </a:solidFill>
                <a:latin typeface="Arial"/>
                <a:cs typeface="Arial"/>
              </a:rPr>
              <a:t>Amodeo</a:t>
            </a: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PhD – Director, Regulatory Affairs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1" lang="en-US" sz="2000" b="1" kern="0" dirty="0" err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Lennie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1" lang="en-US" sz="2000" b="1" kern="0" dirty="0" err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Shewmaker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JD – Sr. Manager, Federal Affairs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Wingdings" charset="2"/>
              <a:buChar char="ü"/>
            </a:pP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Joseph Cantrell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JD – Sr. Manager, State Affairs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Wingdings" charset="2"/>
              <a:buChar char="ü"/>
            </a:pPr>
            <a:r>
              <a:rPr kumimoji="1" lang="en-US" sz="2000" b="1" kern="0" dirty="0" err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Antanya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Chung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CPC, CPC-I, CRHC, CCP – Director, 	    Practice Management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Wingdings" charset="2"/>
              <a:buChar char="ü"/>
            </a:pP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Meredith Strozier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– Director, Practice Advocacy (insurance)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Wingdings" charset="2"/>
              <a:buChar char="ü"/>
            </a:pPr>
            <a:r>
              <a:rPr kumimoji="1" lang="en-US" sz="2000" b="1" kern="0" dirty="0" err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Janell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Martin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–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Director, Registry Operations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1" lang="en-US" sz="2000" b="1" kern="0" dirty="0" err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Melesia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Tillman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– Specialist, Coding and Reimbursement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Tracy Johansson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–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Director, Registry Analytics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Norlita Brown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–</a:t>
            </a:r>
            <a:r>
              <a:rPr kumimoji="1" 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1" lang="en-US" sz="2000" kern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Specialist, Registries &amp; HIT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3588" y="3342014"/>
            <a:ext cx="8201287" cy="523220"/>
          </a:xfrm>
          <a:prstGeom prst="rect">
            <a:avLst/>
          </a:prstGeom>
          <a:noFill/>
          <a:scene3d>
            <a:camera prst="orthographicFront">
              <a:rot lat="0" lon="0" rev="168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advocacy@rheumatology.org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96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Government Affairs Committee 2019 Roster</a:t>
            </a:r>
            <a:endParaRPr lang="en-US" sz="3200" b="1" spc="-15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066" y="2299325"/>
            <a:ext cx="8794330" cy="4414107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Howie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Blumstein, MD 		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Courtney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Crayne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 Craig MD  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Bonnie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Libman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 	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Christina Downey, MD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Farrell,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Pharm.D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Jenkins, MD, PhD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Jessee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Bharat Kumar, MD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BS, BBA, MBA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Victoria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Menzies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PhD, RN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Christopher Morris, MD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Lisa Robbins, RN, BSN, CPNP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Tamar Rubenstein, MD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Roy Sampson, MD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Blair Solow, MD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Kristi Kuhn, MD, PhD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Kelly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Weselman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Angus Worthing, MD (Chair)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7908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516640"/>
            <a:ext cx="8493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ACR’s Overarching Advocacy Pillars: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1267" y="2108579"/>
            <a:ext cx="8992741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6838" lvl="1" indent="-457200"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Access to Rheumatology Care</a:t>
            </a:r>
          </a:p>
          <a:p>
            <a:pPr marL="1366838" lvl="1" indent="-457200"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6838" lvl="1" indent="-457200"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Access to Treatments</a:t>
            </a:r>
          </a:p>
          <a:p>
            <a:pPr marL="1366838" lvl="1" indent="-457200"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6838" lvl="1" indent="-457200"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Research, Training &amp; Workforce</a:t>
            </a:r>
          </a:p>
        </p:txBody>
      </p:sp>
    </p:spTree>
    <p:extLst>
      <p:ext uri="{BB962C8B-B14F-4D97-AF65-F5344CB8AC3E}">
        <p14:creationId xmlns:p14="http://schemas.microsoft.com/office/powerpoint/2010/main" val="222788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295551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Select Rheumatology-related Policy Issues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935517" y="1850828"/>
            <a:ext cx="4174614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Increase value of E/M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Complex infusion </a:t>
            </a:r>
            <a:r>
              <a:rPr lang="en-US" alt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codes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Pediatric Access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Part B Sequester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Restore DXA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Protect MSUS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Access to Care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Network Adequacy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Tier 4 coinsurance</a:t>
            </a:r>
          </a:p>
          <a:p>
            <a:endParaRPr lang="en-US" altLang="en-U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altLang="en-U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altLang="en-U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27587" y="1858203"/>
            <a:ext cx="4318546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Workforce/GME/Training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Prior Authorization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Step therapy</a:t>
            </a:r>
          </a:p>
          <a:p>
            <a:r>
              <a:rPr lang="en-US" altLang="en-US" sz="2700" dirty="0" err="1">
                <a:solidFill>
                  <a:prstClr val="black"/>
                </a:solidFill>
                <a:latin typeface="Arial" charset="0"/>
                <a:cs typeface="Arial" charset="0"/>
              </a:rPr>
              <a:t>Biosimilars</a:t>
            </a:r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: notification, naming, education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MACRA (MIPS/APM)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PBM reform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Drug price reforms</a:t>
            </a:r>
          </a:p>
          <a:p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Research funding</a:t>
            </a: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295551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Leveraging ACR’s voice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935517" y="1850828"/>
            <a:ext cx="4174614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284137" y="5198544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32933" y="4080953"/>
            <a:ext cx="7484534" cy="2302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295551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Leveraging ACR’s voice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935517" y="1850828"/>
            <a:ext cx="4174614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12252" y="1959800"/>
            <a:ext cx="4318546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Workforce/GME/Training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Prior Authorization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Step therapy</a:t>
            </a:r>
          </a:p>
          <a:p>
            <a:pPr marL="0" indent="0">
              <a:buNone/>
            </a:pPr>
            <a:r>
              <a:rPr lang="en-US" alt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Biosimilars</a:t>
            </a: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: notification, naming, education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MACRA (MIPS/APM)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PBM reform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Drug price reforms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Workforce gap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Research funding 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Increase value of E/M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Complex infusion codes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Pediatric Access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Part B Sequester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Restore DXA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Protect MSUS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Access to Care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Network Adequacy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Tier 4 coinsurance</a:t>
            </a:r>
          </a:p>
          <a:p>
            <a:pPr marL="0" indent="0">
              <a:buNone/>
            </a:pP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284137" y="5198544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32933" y="4080953"/>
            <a:ext cx="7484534" cy="2302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7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295551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Leveraging ACR’s voice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935517" y="1850828"/>
            <a:ext cx="4174614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12252" y="1959800"/>
            <a:ext cx="4318546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Workforce/GME/Training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Prior Authorization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Step therapy</a:t>
            </a:r>
          </a:p>
          <a:p>
            <a:pPr marL="0" indent="0">
              <a:buNone/>
            </a:pPr>
            <a:r>
              <a:rPr lang="en-US" altLang="en-US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Biosimilars</a:t>
            </a: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: notification, naming, education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MACRA (MIPS/APM)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PBM reform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Drug price reforms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Workforce gap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Research funding 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Increase value of E/M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Complex infusion codes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Pediatric Access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Part B Sequester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Restore DXA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Protect MSUS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Access to Care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Network Adequacy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Tier 4 coinsurance</a:t>
            </a:r>
          </a:p>
          <a:p>
            <a:pPr marL="0" indent="0">
              <a:buNone/>
            </a:pP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284137" y="5198544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32933" y="4080953"/>
            <a:ext cx="7484534" cy="2302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5327906" y="1207353"/>
            <a:ext cx="4174614" cy="3838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Coalitions</a:t>
            </a:r>
          </a:p>
          <a:p>
            <a:pPr marL="0" indent="0">
              <a:buNone/>
            </a:pPr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Grassroots emails</a:t>
            </a:r>
          </a:p>
          <a:p>
            <a:pPr marL="0" indent="0">
              <a:buNone/>
            </a:pPr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Op-Eds, press reports</a:t>
            </a:r>
          </a:p>
          <a:p>
            <a:pPr marL="0" indent="0">
              <a:buNone/>
            </a:pPr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Capitol Hill Fly-in, A101</a:t>
            </a:r>
          </a:p>
          <a:p>
            <a:pPr marL="0" indent="0">
              <a:buNone/>
            </a:pPr>
            <a:r>
              <a:rPr lang="en-US" altLang="en-US" sz="2700" dirty="0" err="1">
                <a:solidFill>
                  <a:prstClr val="black"/>
                </a:solidFill>
                <a:latin typeface="Arial" charset="0"/>
                <a:cs typeface="Arial" charset="0"/>
              </a:rPr>
              <a:t>RheumPAC</a:t>
            </a:r>
            <a:endParaRPr lang="en-US" altLang="en-US" sz="2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AMA</a:t>
            </a:r>
          </a:p>
        </p:txBody>
      </p:sp>
    </p:spTree>
    <p:extLst>
      <p:ext uri="{BB962C8B-B14F-4D97-AF65-F5344CB8AC3E}">
        <p14:creationId xmlns:p14="http://schemas.microsoft.com/office/powerpoint/2010/main" val="8054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720" y="2558188"/>
            <a:ext cx="82508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ACR Advocacy overview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Washington Update</a:t>
            </a:r>
            <a:endParaRPr lang="en-US" sz="3200" dirty="0">
              <a:solidFill>
                <a:srgbClr val="A6A6A6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What does ACR do for our profession?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YOU Can Make a Difference – today!</a:t>
            </a:r>
          </a:p>
          <a:p>
            <a:pPr marL="342900" indent="-342900"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67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th Congress red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097" y="133748"/>
            <a:ext cx="4933163" cy="2512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Muell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5" y="3051920"/>
            <a:ext cx="4341050" cy="3453256"/>
          </a:xfrm>
          <a:prstGeom prst="rect">
            <a:avLst/>
          </a:prstGeom>
        </p:spPr>
      </p:pic>
      <p:pic>
        <p:nvPicPr>
          <p:cNvPr id="4" name="Picture 3" descr="US Federal Debt 201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12" y="2910800"/>
            <a:ext cx="4434188" cy="26867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57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720" y="2558188"/>
            <a:ext cx="82508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ACR Advocacy overview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Washington Update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What does ACR do for our profession?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YOU Can Make a Difference – today!</a:t>
            </a:r>
          </a:p>
          <a:p>
            <a:pPr marL="342900" indent="-342900">
              <a:buFont typeface="Arial"/>
              <a:buChar char="•"/>
            </a:pP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42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343444"/>
            <a:ext cx="8493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Congress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S capitol 2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73" y="2005196"/>
            <a:ext cx="1947735" cy="1978264"/>
          </a:xfrm>
          <a:prstGeom prst="rect">
            <a:avLst/>
          </a:prstGeom>
        </p:spPr>
      </p:pic>
      <p:pic>
        <p:nvPicPr>
          <p:cNvPr id="9" name="Picture 8" descr="CC00054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4" y="4483803"/>
            <a:ext cx="894532" cy="1289332"/>
          </a:xfrm>
          <a:prstGeom prst="rect">
            <a:avLst/>
          </a:prstGeom>
        </p:spPr>
      </p:pic>
      <p:pic>
        <p:nvPicPr>
          <p:cNvPr id="10" name="Picture 9" descr="We The People Constitution pi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43" y="4272121"/>
            <a:ext cx="1669376" cy="2020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7591" y="1928250"/>
            <a:ext cx="572409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“The </a:t>
            </a:r>
            <a:r>
              <a:rPr lang="en-US" sz="3600" dirty="0">
                <a:latin typeface="Symbol" charset="2"/>
                <a:cs typeface="Symbol" charset="2"/>
              </a:rPr>
              <a:t>I</a:t>
            </a:r>
            <a:r>
              <a:rPr lang="en-US" sz="3200" dirty="0">
                <a:latin typeface="Arial"/>
                <a:cs typeface="Arial"/>
              </a:rPr>
              <a:t> Word”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Budget season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Drug pricing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64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343444"/>
            <a:ext cx="8493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Trump 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white house p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57" y="2125325"/>
            <a:ext cx="2925095" cy="1641635"/>
          </a:xfrm>
          <a:prstGeom prst="rect">
            <a:avLst/>
          </a:prstGeom>
        </p:spPr>
      </p:pic>
      <p:pic>
        <p:nvPicPr>
          <p:cNvPr id="7" name="Picture 6" descr="HHS pictur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187" y="4125225"/>
            <a:ext cx="2827899" cy="1533143"/>
          </a:xfrm>
          <a:prstGeom prst="rect">
            <a:avLst/>
          </a:prstGeom>
        </p:spPr>
      </p:pic>
      <p:pic>
        <p:nvPicPr>
          <p:cNvPr id="6" name="Picture 5" descr="fda pictur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483" y="4780445"/>
            <a:ext cx="2075075" cy="1328825"/>
          </a:xfrm>
          <a:prstGeom prst="rect">
            <a:avLst/>
          </a:prstGeom>
        </p:spPr>
      </p:pic>
      <p:pic>
        <p:nvPicPr>
          <p:cNvPr id="8" name="Picture 7" descr="CMS ima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1" y="5724670"/>
            <a:ext cx="1881620" cy="9903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7591" y="1928220"/>
            <a:ext cx="57240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Indictments &amp; Subpoenas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Border Wall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2020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Drug pricing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36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720" y="2558188"/>
            <a:ext cx="82508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ACR Advocacy overview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Washington Update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What does ACR do for our profession?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YOU Can Make a Difference – today!</a:t>
            </a:r>
          </a:p>
          <a:p>
            <a:pPr marL="342900" indent="-342900"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675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713" y="1436499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Recent ACR “Wins”</a:t>
            </a:r>
            <a:endParaRPr lang="en-US" sz="3200" b="1" spc="-15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48" y="2133460"/>
            <a:ext cx="868029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E/M code cuts postponed and modified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No MIPS adjustments on Medicare drug reimbursement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dirty="0">
                <a:solidFill>
                  <a:srgbClr val="FF3033"/>
                </a:solidFill>
                <a:latin typeface="Arial" pitchFamily="34" charset="0"/>
                <a:cs typeface="Arial" pitchFamily="34" charset="0"/>
              </a:rPr>
              <a:t>MSK US reimbursement cuts dampened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No annual cap on physical/rehab therapy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IPAB repealed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Medicare: 50% less penalties (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18); </a:t>
            </a:r>
            <a:r>
              <a:rPr lang="en-US" sz="24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ePA</a:t>
            </a:r>
            <a:r>
              <a:rPr lang="en-US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will be an option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PBM “gag clauses” prohibited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DACA protected: could provide care for 100K Americans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endParaRPr lang="en-US" sz="2400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endParaRPr lang="en-US" sz="2400" dirty="0">
              <a:solidFill>
                <a:srgbClr val="FF3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380" y="6180298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ACR LEAD </a:t>
            </a:r>
          </a:p>
        </p:txBody>
      </p:sp>
    </p:spTree>
    <p:extLst>
      <p:ext uri="{BB962C8B-B14F-4D97-AF65-F5344CB8AC3E}">
        <p14:creationId xmlns:p14="http://schemas.microsoft.com/office/powerpoint/2010/main" val="795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713" y="1436499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Recent ACR Insurance Subcommittee “Wins”</a:t>
            </a:r>
            <a:endParaRPr lang="en-US" sz="3200" b="1" spc="-15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48" y="2133460"/>
            <a:ext cx="86802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Cancelled policy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downcoding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administration of biologic drugs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(UHC)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Delayed policy cutting reimbursement for E/M services when billed with modifier 25 (UHC)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Delayed policy to discontinue reimbursement of consultations (UHC)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Fixed system error causing inappropriate denials for steroid injections (Aetna)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Notify ACR of coverage problems: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Advocacy@rheumatology.org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or fill out a health plan complaint form (search “ACR insurance”)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endParaRPr lang="en-US" sz="2400" dirty="0">
              <a:solidFill>
                <a:srgbClr val="FF3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713" y="1436499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Selected Federal Issues</a:t>
            </a:r>
            <a:endParaRPr lang="en-US" sz="3200" b="1" spc="-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62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713" y="1436499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Drug Price Proposals</a:t>
            </a:r>
            <a:endParaRPr lang="en-US" sz="3200" b="1" spc="-15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706" y="2135794"/>
            <a:ext cx="8680294" cy="359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Trump Administration: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International Drug Pricing Model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Step Therapy in Medicare Advantage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Ending rebates to PBMs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Congress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Hearings with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drugmakers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 PBMs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Considering capping OOP costs, stopping “pay for delay”</a:t>
            </a:r>
          </a:p>
        </p:txBody>
      </p:sp>
    </p:spTree>
    <p:extLst>
      <p:ext uri="{BB962C8B-B14F-4D97-AF65-F5344CB8AC3E}">
        <p14:creationId xmlns:p14="http://schemas.microsoft.com/office/powerpoint/2010/main" val="21777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33" y="1252473"/>
            <a:ext cx="1586564" cy="1055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0063" y="2452393"/>
            <a:ext cx="4423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Send pre-written letters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Find legislators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Find legislation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Sign up for alerts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744" y="1839360"/>
            <a:ext cx="8461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</a:rPr>
              <a:t>Search “Rheum Legislative Action Center”</a:t>
            </a:r>
            <a:endParaRPr lang="en-US" sz="2800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2" y="2415701"/>
            <a:ext cx="3989809" cy="4241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1847" y="133490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First Amendment Exercise</a:t>
            </a:r>
            <a:endParaRPr lang="en-US" sz="3200" b="1" spc="-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204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00" y="1299859"/>
            <a:ext cx="8506700" cy="395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DXA Reimbursement</a:t>
            </a:r>
          </a:p>
          <a:p>
            <a:endParaRPr lang="en-US" sz="2800" b="1" spc="-15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400" b="1" spc="-15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Increasing  Access to Osteoporosis Testing Act (S 283)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Bipartisan support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Would raise Medicare reimbursement to $98 for DXA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Anticipate a House companion bill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solidFill>
                  <a:srgbClr val="FF0000"/>
                </a:solidFill>
                <a:latin typeface="Arial"/>
                <a:cs typeface="Arial"/>
              </a:rPr>
              <a:t>Please email Senators Murkowski and Sullivan now!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8068" y="6149697"/>
            <a:ext cx="3515932" cy="598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988" y="1356077"/>
            <a:ext cx="1586564" cy="1055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5569" y="1504273"/>
            <a:ext cx="145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24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720" y="1380163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Biomedical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543" y="2023603"/>
            <a:ext cx="8337051" cy="426594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lvl="2" indent="-342900">
              <a:lnSpc>
                <a:spcPct val="13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258" y="4598995"/>
            <a:ext cx="7661317" cy="426594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lvl="1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ACR initiative: earmark $20 Million/year dedicated to arthritis research at Department of Defense </a:t>
            </a:r>
          </a:p>
          <a:p>
            <a:pPr marL="342900" lvl="1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Email your members of Congress today!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Picture 7" descr="Lakhanpal DOD op ed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88" y="1846881"/>
            <a:ext cx="8643664" cy="1924823"/>
          </a:xfrm>
          <a:prstGeom prst="rect">
            <a:avLst/>
          </a:prstGeom>
          <a:ln w="38100" cmpd="sng"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988" y="1495777"/>
            <a:ext cx="1586564" cy="10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720" y="2558188"/>
            <a:ext cx="82508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ACR Advocacy overview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Washington Update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What does ACR do for our profession?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YOU Can Make a Difference – today!</a:t>
            </a:r>
          </a:p>
          <a:p>
            <a:pPr marL="342900" indent="-342900">
              <a:buFont typeface="Arial"/>
              <a:buChar char="•"/>
            </a:pP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873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5722" y="6014344"/>
            <a:ext cx="3066981" cy="618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833" y="3312907"/>
            <a:ext cx="615042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/>
              </a:rPr>
              <a:t>Hayley McCloud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prstClr val="white"/>
                </a:solidFill>
                <a:latin typeface="Arial"/>
                <a:cs typeface="Arial"/>
              </a:rPr>
              <a:t>Sr. Manager of State Affairs</a:t>
            </a:r>
            <a:br>
              <a:rPr lang="en-US" sz="2400" i="1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hmccloud@rheumatology.org</a:t>
            </a:r>
          </a:p>
          <a:p>
            <a:pPr>
              <a:lnSpc>
                <a:spcPct val="90000"/>
              </a:lnSpc>
            </a:pPr>
            <a:br>
              <a:rPr lang="en-US" dirty="0">
                <a:solidFill>
                  <a:prstClr val="white"/>
                </a:solidFill>
                <a:latin typeface="Arial"/>
                <a:cs typeface="Arial"/>
              </a:rPr>
            </a:b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2071" y="1375227"/>
            <a:ext cx="853916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Workforce </a:t>
            </a:r>
            <a:endParaRPr lang="en-US" alt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2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C5CA9-8A84-4691-AAAE-84CBFAFC870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76242" y="1212827"/>
            <a:ext cx="853916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Demand for adult arthritis care will exceed supply by 138% in 2030 and rheumatologists are concentrated in cities.</a:t>
            </a:r>
          </a:p>
        </p:txBody>
      </p:sp>
      <p:pic>
        <p:nvPicPr>
          <p:cNvPr id="5" name="Picture 4" descr="workforce graph supply demand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57" y="2241527"/>
            <a:ext cx="8624317" cy="4207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459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5722" y="6014344"/>
            <a:ext cx="3066981" cy="618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833" y="3312907"/>
            <a:ext cx="615042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/>
              </a:rPr>
              <a:t>Hayley McCloud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prstClr val="white"/>
                </a:solidFill>
                <a:latin typeface="Arial"/>
                <a:cs typeface="Arial"/>
              </a:rPr>
              <a:t>Sr. Manager of State Affairs</a:t>
            </a:r>
            <a:br>
              <a:rPr lang="en-US" sz="2400" i="1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hmccloud@rheumatology.org</a:t>
            </a:r>
          </a:p>
          <a:p>
            <a:pPr>
              <a:lnSpc>
                <a:spcPct val="90000"/>
              </a:lnSpc>
            </a:pPr>
            <a:br>
              <a:rPr lang="en-US" dirty="0">
                <a:solidFill>
                  <a:prstClr val="white"/>
                </a:solidFill>
                <a:latin typeface="Arial"/>
                <a:cs typeface="Arial"/>
              </a:rPr>
            </a:b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66" y="1794349"/>
            <a:ext cx="8461829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Additional residency positions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Funding for rheumatology fellowship positions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Attracting pediatricians to rheumatology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Loan repayment for </a:t>
            </a:r>
            <a:r>
              <a:rPr lang="en-US" sz="2800" dirty="0" err="1">
                <a:solidFill>
                  <a:prstClr val="black"/>
                </a:solidFill>
                <a:latin typeface="Arial"/>
                <a:cs typeface="Arial"/>
              </a:rPr>
              <a:t>rheums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in underserved areas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Peds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rheum: Nat’l Health Service Corps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State initiatives (Georgia)</a:t>
            </a: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6631" y="1222829"/>
            <a:ext cx="853916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Workforce – ACR Supports:</a:t>
            </a:r>
            <a:endParaRPr lang="en-US" alt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45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00" y="1299859"/>
            <a:ext cx="8506700" cy="395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Step Therapy Reform</a:t>
            </a:r>
          </a:p>
          <a:p>
            <a:endParaRPr lang="en-US" sz="2800" b="1" spc="-15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400" b="1" spc="-15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Would create national exception process if step protocol drug expected to fail, cause A/E or disability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Reintroduce HR 2077 by Reps </a:t>
            </a:r>
            <a:r>
              <a:rPr lang="en-US" sz="2800" spc="-150" dirty="0" err="1">
                <a:latin typeface="Arial"/>
                <a:cs typeface="Arial"/>
              </a:rPr>
              <a:t>Wenstrup</a:t>
            </a:r>
            <a:r>
              <a:rPr lang="en-US" sz="2800" spc="-150" dirty="0">
                <a:latin typeface="Arial"/>
                <a:cs typeface="Arial"/>
              </a:rPr>
              <a:t> and Ruiz (Podiatrist and Physician)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</a:pPr>
            <a:r>
              <a:rPr lang="en-US" sz="2800" spc="-150" dirty="0">
                <a:latin typeface="Arial"/>
                <a:cs typeface="Arial"/>
              </a:rPr>
              <a:t>Create Senate companion bill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8068" y="6149697"/>
            <a:ext cx="3515932" cy="598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988" y="1356077"/>
            <a:ext cx="1586564" cy="1055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5569" y="1504273"/>
            <a:ext cx="145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Look for an email alert!</a:t>
            </a:r>
          </a:p>
        </p:txBody>
      </p:sp>
    </p:spTree>
    <p:extLst>
      <p:ext uri="{BB962C8B-B14F-4D97-AF65-F5344CB8AC3E}">
        <p14:creationId xmlns:p14="http://schemas.microsoft.com/office/powerpoint/2010/main" val="178724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00" y="1299859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PBM Transparency</a:t>
            </a:r>
            <a:endParaRPr lang="en-US" sz="3200" b="1" spc="-1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8068" y="6149697"/>
            <a:ext cx="3515932" cy="598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AT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279" y="1205187"/>
            <a:ext cx="3492500" cy="135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720" y="2052081"/>
            <a:ext cx="869628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issues: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Incentives: Rebates push prices up, dictate formularies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Consolidation: 3 companies have 70% of prescriptions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Secrecy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prevent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biosimilars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cost-savings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Make PBMs more transparent 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Improve access to treatment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Wins: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 to eliminate rebates in Medicare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 “gag rule” banned in 2018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Arkansas 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state to regulate PBMs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Virginia transparency bill passed</a:t>
            </a: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lnSpc>
                <a:spcPct val="50000"/>
              </a:lnSpc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lnSpc>
                <a:spcPct val="50000"/>
              </a:lnSpc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5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3" y="1251892"/>
            <a:ext cx="85390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What’s ACR doing about MACRA in 2019?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680" y="4372266"/>
            <a:ext cx="8122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48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3" y="1065629"/>
            <a:ext cx="85390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MACRA: Medicare’s 2 Pathways. Since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680" y="4372266"/>
            <a:ext cx="8122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" t="-424" r="-891" b="-925"/>
          <a:stretch/>
        </p:blipFill>
        <p:spPr bwMode="auto">
          <a:xfrm>
            <a:off x="6" y="1681163"/>
            <a:ext cx="9270023" cy="523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57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5" y="1455897"/>
            <a:ext cx="9143999" cy="44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64682" y="1468704"/>
            <a:ext cx="582399" cy="4322496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05398" y="2579846"/>
            <a:ext cx="755674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0.25%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1066262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680" y="4372266"/>
            <a:ext cx="8122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90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www.modmed.com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MIPS 20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1308100"/>
            <a:ext cx="7175500" cy="4722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200" y="3171937"/>
            <a:ext cx="2354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Performance threshold</a:t>
            </a:r>
          </a:p>
          <a:p>
            <a:r>
              <a:rPr lang="en-US" dirty="0"/>
              <a:t>2017:	 3 points</a:t>
            </a:r>
          </a:p>
          <a:p>
            <a:r>
              <a:rPr lang="en-US" dirty="0"/>
              <a:t>2018: 	15 points</a:t>
            </a:r>
          </a:p>
          <a:p>
            <a:r>
              <a:rPr lang="en-US" dirty="0"/>
              <a:t>2019: 	30 points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5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71609"/>
            <a:ext cx="8250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Rheums</a:t>
            </a:r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 can use </a:t>
            </a:r>
          </a:p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the ACR RISE </a:t>
            </a:r>
          </a:p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Registry to report</a:t>
            </a:r>
          </a:p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to MIPS!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154" y="16"/>
            <a:ext cx="5947409" cy="694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361040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advocacy@rheumatology.org</a:t>
            </a:r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8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343444"/>
            <a:ext cx="8493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US Health “System”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S capitol 2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73" y="2005196"/>
            <a:ext cx="1947735" cy="1978264"/>
          </a:xfrm>
          <a:prstGeom prst="rect">
            <a:avLst/>
          </a:prstGeom>
        </p:spPr>
      </p:pic>
      <p:pic>
        <p:nvPicPr>
          <p:cNvPr id="5" name="Picture 4" descr="white house pi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219" y="1997837"/>
            <a:ext cx="3435187" cy="19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9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680" y="2131483"/>
            <a:ext cx="8632320" cy="25032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spcAft>
                <a:spcPts val="800"/>
              </a:spcAft>
              <a:buFont typeface="Wingdings" charset="2"/>
              <a:buChar char="q"/>
            </a:pP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Reduce impact of MIPS cost measure</a:t>
            </a:r>
          </a:p>
          <a:p>
            <a:pPr marL="457200" indent="-457200">
              <a:spcAft>
                <a:spcPts val="800"/>
              </a:spcAft>
              <a:buFont typeface="Wingdings" charset="2"/>
              <a:buChar char="q"/>
            </a:pP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Create a workable APM track for RA</a:t>
            </a:r>
          </a:p>
          <a:p>
            <a:pPr marL="457200" indent="-457200">
              <a:spcAft>
                <a:spcPts val="800"/>
              </a:spcAft>
              <a:buFont typeface="Wingdings" charset="2"/>
              <a:buChar char="q"/>
            </a:pP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Prevent PBMs from controlling Part B drugs</a:t>
            </a:r>
          </a:p>
          <a:p>
            <a:pPr marL="457200" indent="-457200">
              <a:spcAft>
                <a:spcPts val="800"/>
              </a:spcAft>
              <a:buFont typeface="Wingdings" charset="2"/>
              <a:buChar char="q"/>
            </a:pPr>
            <a:r>
              <a:rPr lang="en-US" sz="2600" dirty="0">
                <a:solidFill>
                  <a:prstClr val="black"/>
                </a:solidFill>
                <a:latin typeface="Arial"/>
                <a:cs typeface="Arial"/>
              </a:rPr>
              <a:t>Protect MSK ultrasound</a:t>
            </a:r>
          </a:p>
          <a:p>
            <a:pPr marL="800100" lvl="1" indent="-342900">
              <a:spcAft>
                <a:spcPts val="800"/>
              </a:spcAft>
              <a:buFont typeface="Arial"/>
              <a:buChar char="•"/>
            </a:pPr>
            <a:endParaRPr lang="en-US"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720" y="1400527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ACR’s Medicare Goals:</a:t>
            </a:r>
            <a:endParaRPr lang="en-US" sz="3200" b="1" spc="-15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591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720" y="1372707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State Update: Alaska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267" y="1959165"/>
            <a:ext cx="814810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Themes in other states: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PBM &amp; Step therapy reform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Biosimilar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substitution</a:t>
            </a:r>
          </a:p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Alaska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biosimilars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took effect Jan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Substitution requires FDA interchangeability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Requires 3 day physician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“Dispense as written” blocks substitution </a:t>
            </a:r>
          </a:p>
          <a:p>
            <a:pPr lvl="1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3" descr="biosimilars white 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392" y="1825625"/>
            <a:ext cx="4853398" cy="2159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309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720" y="1372707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State Update: Alaska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266" y="2170832"/>
            <a:ext cx="844973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Active Legislation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HB 13-Medicaid work requirement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Would require Department of Health and Social Services to seek an 1115 waiver to implement Medicaid work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HB 89 - Opioid prescription notification requirements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Would require prescribing physicians to give written and oral information to patients on the dangers of opioids, &amp; possible alternatives when prescribing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SB 93 - Would expand access to state medical loan forgiveness program</a:t>
            </a:r>
          </a:p>
        </p:txBody>
      </p:sp>
    </p:spTree>
    <p:extLst>
      <p:ext uri="{BB962C8B-B14F-4D97-AF65-F5344CB8AC3E}">
        <p14:creationId xmlns:p14="http://schemas.microsoft.com/office/powerpoint/2010/main" val="33899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720" y="2558188"/>
            <a:ext cx="82508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ACR Advocacy overview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Washington Update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srgbClr val="A6A6A6"/>
                </a:solidFill>
                <a:latin typeface="Arial"/>
                <a:cs typeface="Arial"/>
              </a:rPr>
              <a:t>What does ACR do for our profession?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YOU Can Make a Difference – today!</a:t>
            </a:r>
          </a:p>
          <a:p>
            <a:pPr marL="342900" indent="-342900"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675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720" y="1516640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Why Advocate?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63" y="2413358"/>
            <a:ext cx="8478431" cy="394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Exercise your first amendment rights: “petition government for redress of grievances!”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We are in an era of change and tumult. Democracy &amp; institutions require educated input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Extend the “do no harm” ethic to prevent government from harming patients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It’s fun!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 descr="little fish big po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970" y="1234901"/>
            <a:ext cx="1700030" cy="17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00" y="1266055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Menu for Making a Difference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760" y="1854925"/>
            <a:ext cx="87602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Get involved with your state/local Rheumatology society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Join the AMA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Invest in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RheumPAC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Use ACR Legislative Action Center to email Congress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Call, write letters, use social media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Invest in Rheumatology Research Foundation (training $)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Get your patients and friends involved (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simpletasks.org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Come to Capitol Hill this September!</a:t>
            </a:r>
          </a:p>
          <a:p>
            <a:pPr>
              <a:spcBef>
                <a:spcPts val="1200"/>
              </a:spcBef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00"/>
              </a:spcBef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367" y="2671457"/>
            <a:ext cx="1209054" cy="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1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isplaying IMG_6680.PN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Murkowski receives aw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40" y="1701477"/>
            <a:ext cx="7162800" cy="4774035"/>
          </a:xfrm>
          <a:prstGeom prst="rect">
            <a:avLst/>
          </a:prstGeom>
        </p:spPr>
      </p:pic>
      <p:pic>
        <p:nvPicPr>
          <p:cNvPr id="5" name="Picture 4" descr="22089722_10155471122736391_2709856959177654319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97" y="1694985"/>
            <a:ext cx="3200399" cy="2393795"/>
          </a:xfrm>
          <a:prstGeom prst="rect">
            <a:avLst/>
          </a:prstGeom>
        </p:spPr>
      </p:pic>
      <p:pic>
        <p:nvPicPr>
          <p:cNvPr id="4" name="Picture 3" descr="21765779_10155462116676391_7243277581505980662_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351" y="4071849"/>
            <a:ext cx="4145731" cy="2769219"/>
          </a:xfrm>
          <a:prstGeom prst="rect">
            <a:avLst/>
          </a:prstGeom>
        </p:spPr>
      </p:pic>
      <p:pic>
        <p:nvPicPr>
          <p:cNvPr id="2" name="Picture 1" descr="DKwlHM8XkAE7fU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66" y="1713090"/>
            <a:ext cx="3833282" cy="51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30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493-5D29-4F59-BA12-CB2D44490F3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371600"/>
            <a:ext cx="54864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a PAC important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rheumatology?</a:t>
            </a:r>
          </a:p>
          <a:p>
            <a:pPr>
              <a:spcBef>
                <a:spcPct val="0"/>
              </a:spcBef>
              <a:defRPr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building with 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members, leaders, and staff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 at the table with key members of Congress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those who will make decisions impacting rheumatology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 strategic plan: 10% participation (currently 3-4%)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" y="1371621"/>
            <a:ext cx="3723892" cy="2057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91" y="3451860"/>
            <a:ext cx="2732323" cy="30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7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0698" y="1676835"/>
            <a:ext cx="8250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7618" y="5067926"/>
            <a:ext cx="3836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advocacy@rheumatology.org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pinned tweet thingad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59868"/>
            <a:ext cx="4988125" cy="5534632"/>
          </a:xfrm>
          <a:prstGeom prst="rect">
            <a:avLst/>
          </a:prstGeom>
        </p:spPr>
      </p:pic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25" y="2831493"/>
            <a:ext cx="6604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1225" y="2841625"/>
            <a:ext cx="300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my tips at #</a:t>
            </a:r>
            <a:r>
              <a:rPr lang="en-US" dirty="0" err="1"/>
              <a:t>ThingADay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343444"/>
            <a:ext cx="8493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US Health “System”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S capitol 2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73" y="2005196"/>
            <a:ext cx="1947735" cy="1978264"/>
          </a:xfrm>
          <a:prstGeom prst="rect">
            <a:avLst/>
          </a:prstGeom>
        </p:spPr>
      </p:pic>
      <p:pic>
        <p:nvPicPr>
          <p:cNvPr id="5" name="Picture 4" descr="white house pi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219" y="1997837"/>
            <a:ext cx="3435187" cy="1927911"/>
          </a:xfrm>
          <a:prstGeom prst="rect">
            <a:avLst/>
          </a:prstGeom>
        </p:spPr>
      </p:pic>
      <p:pic>
        <p:nvPicPr>
          <p:cNvPr id="9" name="Picture 8" descr="CC00054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4" y="4483803"/>
            <a:ext cx="894532" cy="1289332"/>
          </a:xfrm>
          <a:prstGeom prst="rect">
            <a:avLst/>
          </a:prstGeom>
        </p:spPr>
      </p:pic>
      <p:pic>
        <p:nvPicPr>
          <p:cNvPr id="10" name="Picture 9" descr="We The People Constitution pic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43" y="4272121"/>
            <a:ext cx="1669376" cy="20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720" y="1343444"/>
            <a:ext cx="8493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US Health “System”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S capitol 2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73" y="2005196"/>
            <a:ext cx="1947735" cy="1978264"/>
          </a:xfrm>
          <a:prstGeom prst="rect">
            <a:avLst/>
          </a:prstGeom>
        </p:spPr>
      </p:pic>
      <p:pic>
        <p:nvPicPr>
          <p:cNvPr id="5" name="Picture 4" descr="white house pi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219" y="1997837"/>
            <a:ext cx="3435187" cy="1927911"/>
          </a:xfrm>
          <a:prstGeom prst="rect">
            <a:avLst/>
          </a:prstGeom>
        </p:spPr>
      </p:pic>
      <p:pic>
        <p:nvPicPr>
          <p:cNvPr id="7" name="Picture 6" descr="HHS pictur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73" y="3980587"/>
            <a:ext cx="3768612" cy="2043148"/>
          </a:xfrm>
          <a:prstGeom prst="rect">
            <a:avLst/>
          </a:prstGeom>
        </p:spPr>
      </p:pic>
      <p:pic>
        <p:nvPicPr>
          <p:cNvPr id="6" name="Picture 5" descr="fda pictur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27" y="4676258"/>
            <a:ext cx="2765359" cy="1770865"/>
          </a:xfrm>
          <a:prstGeom prst="rect">
            <a:avLst/>
          </a:prstGeom>
        </p:spPr>
      </p:pic>
      <p:pic>
        <p:nvPicPr>
          <p:cNvPr id="8" name="Picture 7" descr="CMS imag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113" y="5753909"/>
            <a:ext cx="2135203" cy="1123791"/>
          </a:xfrm>
          <a:prstGeom prst="rect">
            <a:avLst/>
          </a:prstGeom>
        </p:spPr>
      </p:pic>
      <p:pic>
        <p:nvPicPr>
          <p:cNvPr id="9" name="Picture 8" descr="CC00054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4" y="4483803"/>
            <a:ext cx="894532" cy="1289332"/>
          </a:xfrm>
          <a:prstGeom prst="rect">
            <a:avLst/>
          </a:prstGeom>
        </p:spPr>
      </p:pic>
      <p:pic>
        <p:nvPicPr>
          <p:cNvPr id="10" name="Picture 9" descr="We The People Constitution pic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43" y="4272121"/>
            <a:ext cx="1669376" cy="20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medicare medicaid budget share of federal 2016 kaiser 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078" y="1193120"/>
            <a:ext cx="7191611" cy="5391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4439" y="6504395"/>
            <a:ext cx="506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Cubanski</a:t>
            </a:r>
            <a:r>
              <a:rPr lang="en-US" dirty="0"/>
              <a:t> and </a:t>
            </a:r>
            <a:r>
              <a:rPr lang="en-US" dirty="0" err="1"/>
              <a:t>Neuman</a:t>
            </a:r>
            <a:r>
              <a:rPr lang="en-US" dirty="0"/>
              <a:t>, Kaiser </a:t>
            </a:r>
            <a:r>
              <a:rPr lang="en-US" dirty="0" err="1"/>
              <a:t>Fam</a:t>
            </a:r>
            <a:r>
              <a:rPr lang="en-US" dirty="0"/>
              <a:t> Foundation 2017</a:t>
            </a:r>
          </a:p>
        </p:txBody>
      </p:sp>
    </p:spTree>
    <p:extLst>
      <p:ext uri="{BB962C8B-B14F-4D97-AF65-F5344CB8AC3E}">
        <p14:creationId xmlns:p14="http://schemas.microsoft.com/office/powerpoint/2010/main" val="295198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1267" y="2108579"/>
            <a:ext cx="8992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  <a:buClr>
                <a:srgbClr val="D16349"/>
              </a:buClr>
              <a:buSzPct val="85000"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4432" y="6504395"/>
            <a:ext cx="421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FSMB.org</a:t>
            </a:r>
            <a:r>
              <a:rPr lang="en-US" dirty="0"/>
              <a:t> 2016, and </a:t>
            </a:r>
            <a:r>
              <a:rPr lang="en-US" dirty="0" err="1"/>
              <a:t>Battafarano</a:t>
            </a:r>
            <a:r>
              <a:rPr lang="en-US" dirty="0"/>
              <a:t> et al 2018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5262899"/>
              </p:ext>
            </p:extLst>
          </p:nvPr>
        </p:nvGraphicFramePr>
        <p:xfrm>
          <a:off x="493915" y="1520488"/>
          <a:ext cx="8277561" cy="477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440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 fish big po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1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9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138482</TotalTime>
  <Words>2794</Words>
  <Application>Microsoft Macintosh PowerPoint</Application>
  <PresentationFormat>On-screen Show (4:3)</PresentationFormat>
  <Paragraphs>431</Paragraphs>
  <Slides>48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American Typewriter</vt:lpstr>
      <vt:lpstr>Arial</vt:lpstr>
      <vt:lpstr>Avenir Next Condensed Medium</vt:lpstr>
      <vt:lpstr>Calibri</vt:lpstr>
      <vt:lpstr>Symbol</vt:lpstr>
      <vt:lpstr>Wingdings</vt:lpstr>
      <vt:lpstr>Office Theme</vt:lpstr>
      <vt:lpstr>2_Office Theme</vt:lpstr>
      <vt:lpstr>5_Office Theme</vt:lpstr>
      <vt:lpstr>4_Office Theme</vt:lpstr>
      <vt:lpstr>10_Office Theme</vt:lpstr>
      <vt:lpstr>11_Office Theme</vt:lpstr>
      <vt:lpstr>6_Office Theme</vt:lpstr>
      <vt:lpstr>7_Office Theme</vt:lpstr>
      <vt:lpstr>13_Office Theme</vt:lpstr>
      <vt:lpstr>14_Office Theme</vt:lpstr>
      <vt:lpstr>1_Office Theme</vt:lpstr>
      <vt:lpstr>15_Office Theme</vt:lpstr>
      <vt:lpstr>9_Office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 for adult arthritis care will exceed supply by 138% in 2030 and rheumatologists are concentrated in cities.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David Stark</cp:lastModifiedBy>
  <cp:revision>263</cp:revision>
  <dcterms:created xsi:type="dcterms:W3CDTF">2015-01-23T16:48:03Z</dcterms:created>
  <dcterms:modified xsi:type="dcterms:W3CDTF">2019-04-26T20:04:26Z</dcterms:modified>
</cp:coreProperties>
</file>